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62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60" r:id="rId12"/>
    <p:sldId id="270" r:id="rId13"/>
    <p:sldId id="271" r:id="rId14"/>
    <p:sldId id="272" r:id="rId15"/>
    <p:sldId id="273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140" autoAdjust="0"/>
  </p:normalViewPr>
  <p:slideViewPr>
    <p:cSldViewPr snapToGrid="0">
      <p:cViewPr>
        <p:scale>
          <a:sx n="100" d="100"/>
          <a:sy n="100" d="100"/>
        </p:scale>
        <p:origin x="-1176" y="-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30F1C-02B5-4DDA-9678-B51890BD17D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FCFD4-8484-4155-AD8C-35112092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0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doing-good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IEEE</a:t>
            </a:r>
            <a:r>
              <a:rPr lang="en-US" baseline="0" dirty="0" smtClean="0"/>
              <a:t> is broken up into 10 Geographic Regions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Each Region is broken down in smaller entities known as Sections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There are 334 Sections Worldwide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Sections range from major metropolitan areas to entire countries or states.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Within a Section can be a number of entities. Globally IEEE  has: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+3,000 Student Branches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+2,000 Society Chapters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+480 Local Affinity Groups (Young Professional, Women in Engineering, Life Member, IEEE-USA Consultants Network &amp; IEEE Entrepreneurship)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FCFD4-8484-4155-AD8C-3511209230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8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should be updated to reflect the appropriate</a:t>
            </a:r>
            <a:r>
              <a:rPr lang="en-US" baseline="0" dirty="0" smtClean="0"/>
              <a:t> information for your audience.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Graphics for many of the Societies, Affinity Groups, etc. can be found via their respective websites.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speaking point would be to mention that most of the benefits that are discussed in the following slides are members-only benefits.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FCFD4-8484-4155-AD8C-3511209230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1400" b="1" i="0" u="sng" dirty="0" smtClean="0">
                <a:solidFill>
                  <a:schemeClr val="tx2"/>
                </a:solidFill>
              </a:rPr>
              <a:t>IEEE Society membership enhances the benefits of IEEE membership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1400" dirty="0" smtClean="0"/>
              <a:t>39 Societies representing a full spectrum of technical interests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1400" dirty="0" smtClean="0"/>
              <a:t>Local technical chapters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1400" dirty="0" smtClean="0"/>
              <a:t>Subscriptions and online content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1400" dirty="0" smtClean="0"/>
              <a:t>Local technical chapters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1400" dirty="0" smtClean="0"/>
              <a:t>Networking with innovators, experts, and practitioners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1400" dirty="0" smtClean="0"/>
              <a:t>Members-only rates on additional publications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1400" dirty="0" smtClean="0"/>
              <a:t>Volunteering opportunities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1400" dirty="0" smtClean="0"/>
              <a:t>Technical committees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1400" dirty="0" smtClean="0"/>
              <a:t>Journal editors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1400" dirty="0" smtClean="0"/>
              <a:t>Conference organizers</a:t>
            </a:r>
            <a:endParaRPr lang="en-US" altLang="en-US" sz="1400" b="1" dirty="0" smtClean="0"/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1400" i="1" dirty="0" smtClean="0">
                <a:solidFill>
                  <a:schemeClr val="tx2"/>
                </a:solidFill>
              </a:rPr>
              <a:t>Enabling and promoting the collaborative application of technical knowledge to advance economic and social well-being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endParaRPr lang="en-US" altLang="en-US" sz="1400" i="1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400" b="1" u="sng" dirty="0" smtClean="0"/>
              <a:t>IEEE Standards Association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400" b="1" dirty="0" smtClean="0"/>
              <a:t>Individual Membership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altLang="en-US" sz="1400" dirty="0" smtClean="0"/>
              <a:t>Engage in an unlimited number of Individual Projects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altLang="en-US" sz="1400" dirty="0" smtClean="0"/>
              <a:t>IEEE-SA Newswire, </a:t>
            </a:r>
            <a:r>
              <a:rPr lang="en-US" altLang="en-US" sz="1400" dirty="0" err="1" smtClean="0"/>
              <a:t>eTools</a:t>
            </a:r>
            <a:endParaRPr lang="en-US" altLang="en-US" sz="1400" dirty="0" smtClean="0"/>
          </a:p>
          <a:p>
            <a:pPr lvl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altLang="en-US" sz="1400" dirty="0" smtClean="0"/>
              <a:t>Standards Insight Blog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altLang="en-US" sz="1400" dirty="0" smtClean="0"/>
              <a:t>Member discounts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altLang="en-US" sz="1400" dirty="0" smtClean="0"/>
              <a:t>Participate in IEEE-SA Board of Governors &amp; Elections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altLang="en-US" sz="1400" dirty="0" smtClean="0"/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400" b="1" dirty="0" smtClean="0"/>
              <a:t>Corporate Membership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altLang="en-US" sz="1400" dirty="0" smtClean="0"/>
              <a:t>IEEE-SA Corporate Advisory Group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altLang="en-US" sz="1400" dirty="0" smtClean="0"/>
              <a:t>Unlimited Sponsor Balloting of Corporate Projects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altLang="en-US" sz="1400" dirty="0" smtClean="0"/>
              <a:t>Tiered number of complimentary IEEE-SA Individual Memberships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altLang="en-US" sz="1400" dirty="0" smtClean="0"/>
              <a:t>Participation in &amp; nomination of employees for IEEE-SA Corporate Advisory Group (CAG) and Board of Governors (BOG) Elections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200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b="1" u="sng" dirty="0" smtClean="0"/>
              <a:t>IEEE Women in Engineering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200" i="0" dirty="0" smtClean="0">
                <a:solidFill>
                  <a:schemeClr val="tx2"/>
                </a:solidFill>
                <a:latin typeface="Times New Roman" pitchFamily="18" charset="0"/>
              </a:rPr>
              <a:t>Facilitating the development of programs and activities that promote the entry into and retention of women in engineering programs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1100" dirty="0" smtClean="0"/>
              <a:t>200+ local groups worldwide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b="1" dirty="0" smtClean="0"/>
              <a:t>RECOGNIZES</a:t>
            </a:r>
            <a:r>
              <a:rPr lang="en-US" altLang="en-US" sz="1200" dirty="0" smtClean="0"/>
              <a:t> women's outstanding achievements in electrical and electronics engineering through IEEE Awards nominations.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b="1" dirty="0" smtClean="0"/>
              <a:t>ORGANIZES</a:t>
            </a:r>
            <a:r>
              <a:rPr lang="en-US" altLang="en-US" sz="1200" dirty="0" smtClean="0"/>
              <a:t> receptions at major technical conferences to enhance networking and to promote membership in WIE.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b="1" dirty="0" smtClean="0"/>
              <a:t>ADVOCATES</a:t>
            </a:r>
            <a:r>
              <a:rPr lang="en-US" altLang="en-US" sz="1200" dirty="0" smtClean="0"/>
              <a:t> women in leadership roles in IEEE governance and career advancement for women in the profession.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b="1" dirty="0" smtClean="0"/>
              <a:t>PROVIDES</a:t>
            </a:r>
            <a:r>
              <a:rPr lang="en-US" altLang="en-US" sz="1200" dirty="0" smtClean="0"/>
              <a:t> assistance with the formation of new WIE Affinity Groups and supports ongoing activities.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b="1" dirty="0" smtClean="0"/>
              <a:t>PROMOTES </a:t>
            </a:r>
            <a:r>
              <a:rPr lang="en-US" altLang="en-US" sz="1200" dirty="0" smtClean="0"/>
              <a:t>IEEE Member Grade advancement for women to the grades of Senior Member and Fellow.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b="1" dirty="0" smtClean="0"/>
              <a:t>FACILITATES</a:t>
            </a:r>
            <a:r>
              <a:rPr lang="en-US" altLang="en-US" sz="1200" dirty="0" smtClean="0"/>
              <a:t> the development of programs and activities that promote the entry into and retention of women in engineering programs.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7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1200" b="1" dirty="0" smtClean="0">
                <a:ea typeface="ＭＳ Ｐゴシック" charset="0"/>
              </a:rPr>
              <a:t>IEEE Spectrum Magazine</a:t>
            </a:r>
            <a:r>
              <a:rPr lang="en-US" sz="1200" dirty="0" smtClean="0">
                <a:ea typeface="ＭＳ Ｐゴシック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1200" dirty="0" smtClean="0">
                <a:ea typeface="ＭＳ Ｐゴシック" charset="0"/>
              </a:rPr>
              <a:t> Monthly, the award-winning IEEE Spectrum magazine explores the creation, application and implications of new technologies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en-US" sz="1200" dirty="0" smtClean="0">
              <a:ea typeface="ＭＳ Ｐゴシック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1200" b="1" dirty="0" smtClean="0">
                <a:ea typeface="ＭＳ Ｐゴシック" charset="0"/>
              </a:rPr>
              <a:t>The Institute Newsletter</a:t>
            </a:r>
            <a:r>
              <a:rPr lang="en-US" sz="1200" dirty="0" smtClean="0">
                <a:ea typeface="ＭＳ Ｐゴシック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1200" dirty="0" smtClean="0">
                <a:ea typeface="ＭＳ Ｐゴシック" charset="0"/>
              </a:rPr>
              <a:t>Monthly (4 print, 8 online) newsworthy IEEE activities both in professional and technical areas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endParaRPr lang="en-US" sz="1200" dirty="0" smtClean="0">
              <a:ea typeface="ＭＳ Ｐゴシック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1200" b="1" dirty="0" smtClean="0">
                <a:ea typeface="ＭＳ Ｐゴシック" charset="0"/>
              </a:rPr>
              <a:t>IEEE </a:t>
            </a:r>
            <a:r>
              <a:rPr lang="en-US" sz="1200" b="1" dirty="0" err="1" smtClean="0">
                <a:ea typeface="ＭＳ Ｐゴシック" charset="0"/>
              </a:rPr>
              <a:t>Xplore</a:t>
            </a:r>
            <a:r>
              <a:rPr lang="en-US" sz="1200" b="1" dirty="0" smtClean="0">
                <a:ea typeface="ＭＳ Ｐゴシック" charset="0"/>
              </a:rPr>
              <a:t> Digital Library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1200" dirty="0" smtClean="0">
                <a:ea typeface="ＭＳ Ｐゴシック" charset="0"/>
              </a:rPr>
              <a:t>Table-of-contents and abstracts (nearly 2.0 million full-text documents)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1200" b="1" dirty="0" smtClean="0">
              <a:ea typeface="ＭＳ Ｐゴシック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1200" b="1" dirty="0" smtClean="0">
                <a:ea typeface="ＭＳ Ｐゴシック" charset="0"/>
              </a:rPr>
              <a:t>IEEE-Wiley Press E-Books Classics</a:t>
            </a:r>
            <a:endParaRPr lang="en-US" sz="1200" dirty="0" smtClean="0">
              <a:ea typeface="ＭＳ Ｐゴシック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1200" dirty="0" smtClean="0">
                <a:ea typeface="ＭＳ Ｐゴシック" charset="0"/>
              </a:rPr>
              <a:t>250+ digitized books downloadable from IEEE </a:t>
            </a:r>
            <a:r>
              <a:rPr lang="en-US" sz="1200" dirty="0" err="1" smtClean="0">
                <a:ea typeface="ＭＳ Ｐゴシック" charset="0"/>
              </a:rPr>
              <a:t>Xplore</a:t>
            </a:r>
            <a:r>
              <a:rPr lang="en-US" sz="1200" dirty="0" smtClean="0">
                <a:ea typeface="ＭＳ Ｐゴシック" charset="0"/>
              </a:rPr>
              <a:t>, with 6 new e-books added annually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1200" dirty="0" smtClean="0">
              <a:ea typeface="ＭＳ Ｐゴシック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sz="1200" b="1" dirty="0" smtClean="0">
                <a:ea typeface="ＭＳ Ｐゴシック" charset="0"/>
              </a:rPr>
              <a:t>IEEE.tv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1200" dirty="0" smtClean="0">
                <a:ea typeface="ＭＳ Ｐゴシック" charset="0"/>
              </a:rPr>
              <a:t>IEEE’s Internet television network, with exclusive Member programming, downloading privileges, and transcripts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2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1200" b="1" dirty="0" smtClean="0"/>
              <a:t>Sections, Student Branches, and Technical Chapters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dirty="0" smtClean="0"/>
              <a:t>Local, face-to-face technical and social meetings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dirty="0" smtClean="0"/>
              <a:t>Engage peers through informative technical meetings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dirty="0" smtClean="0"/>
              <a:t>Recognition of accomplishments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200" dirty="0" smtClean="0"/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200" b="1" dirty="0" smtClean="0"/>
              <a:t>IEEE </a:t>
            </a:r>
            <a:r>
              <a:rPr lang="en-US" altLang="en-US" sz="1200" b="1" dirty="0" err="1" smtClean="0"/>
              <a:t>Collabratec</a:t>
            </a:r>
            <a:r>
              <a:rPr lang="en-US" altLang="en-US" sz="1200" b="1" baseline="30000" dirty="0" err="1" smtClean="0"/>
              <a:t>TM</a:t>
            </a:r>
            <a:endParaRPr lang="en-US" altLang="en-US" sz="1200" b="1" baseline="30000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 with global technology professionals by location, technical interests, or career pursuits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research and collaborative authoring tools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 a professional identity to showcase key accomplishments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dirty="0" smtClean="0"/>
              <a:t> Gain access to the authoritative member directory of IEEE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dirty="0" smtClean="0"/>
              <a:t> Networks personalized to each member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200" dirty="0" smtClean="0"/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200" b="1" dirty="0" smtClean="0"/>
              <a:t>Volunteering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dirty="0" smtClean="0"/>
              <a:t> Opportunities that build leadership skills and networking opportunities</a:t>
            </a:r>
          </a:p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altLang="en-US" sz="1200" dirty="0" smtClean="0"/>
              <a:t> Developing critical, non-technical skills that enable you to be more effective professionally</a:t>
            </a: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altLang="en-US" sz="1200" b="1" dirty="0" smtClean="0"/>
              <a:t> Humanitarian and Philanthropic Activities – </a:t>
            </a:r>
            <a:r>
              <a:rPr lang="en-US" altLang="en-US" sz="1200" b="0" dirty="0" smtClean="0"/>
              <a:t>Programs include: IEEE SIGHT,</a:t>
            </a:r>
            <a:r>
              <a:rPr lang="en-US" altLang="en-US" sz="1200" b="0" baseline="0" dirty="0" smtClean="0"/>
              <a:t> IEEE EPICS, IEEE Smart Village and many more. Visit: (</a:t>
            </a:r>
            <a:r>
              <a:rPr lang="en-US" dirty="0" smtClean="0">
                <a:hlinkClick r:id="rId3"/>
              </a:rPr>
              <a:t>www.ieee.org/doing-good</a:t>
            </a:r>
            <a:endParaRPr lang="en-US" altLang="en-US" sz="1200" b="0" dirty="0" smtClean="0"/>
          </a:p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altLang="en-US" sz="1200" b="1" dirty="0" smtClean="0"/>
              <a:t> STEM Education Tools and programs </a:t>
            </a:r>
            <a:r>
              <a:rPr lang="en-US" altLang="en-US" sz="1200" dirty="0" smtClean="0"/>
              <a:t>-Introduction of engineering and technology to young people worldwide. Visit:</a:t>
            </a:r>
            <a:r>
              <a:rPr lang="en-US" altLang="en-US" sz="1200" baseline="0" dirty="0" smtClean="0"/>
              <a:t> </a:t>
            </a:r>
            <a:r>
              <a:rPr lang="en-US" altLang="en-US" sz="1200" dirty="0" smtClean="0"/>
              <a:t>tryengineering.org</a:t>
            </a:r>
          </a:p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altLang="en-US" sz="1200" b="1" dirty="0" smtClean="0"/>
              <a:t> Local and Regional Volunteer Opportunities – </a:t>
            </a:r>
            <a:r>
              <a:rPr lang="en-US" altLang="en-US" sz="1200" b="0" dirty="0" smtClean="0"/>
              <a:t>Become of part</a:t>
            </a:r>
            <a:r>
              <a:rPr lang="en-US" altLang="en-US" sz="1200" b="0" baseline="0" dirty="0" smtClean="0"/>
              <a:t> of the member volunteers who help deliver the value of IEEE locally.</a:t>
            </a:r>
            <a:endParaRPr lang="en-US" alt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en-US" alt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en-US" altLang="en-US" sz="1200" b="1" dirty="0" smtClean="0"/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endParaRPr lang="en-US" alt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94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1200" b="1" dirty="0" smtClean="0"/>
              <a:t>IEEE Job Site, Career Alert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dirty="0" smtClean="0"/>
              <a:t>Locate career opportunities easily and confidentially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dirty="0" smtClean="0"/>
              <a:t>Career Alert is a bi-weekly email newsletter containing career advice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endParaRPr lang="en-US" altLang="en-US" sz="1200" dirty="0" smtClean="0"/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200" b="1" dirty="0" smtClean="0"/>
              <a:t>IEEE Mentoring via </a:t>
            </a:r>
            <a:r>
              <a:rPr lang="en-US" altLang="en-US" sz="1200" b="1" dirty="0" err="1" smtClean="0"/>
              <a:t>Collabratec</a:t>
            </a:r>
            <a:endParaRPr lang="en-US" altLang="en-US" sz="1200" b="1" dirty="0" smtClean="0"/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dirty="0" smtClean="0"/>
              <a:t>Peer-to-peer advice and counsel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dirty="0" smtClean="0"/>
              <a:t>Participate as either mentor or mentee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endParaRPr lang="en-US" alt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altLang="en-US" sz="1200" b="1" dirty="0" smtClean="0"/>
              <a:t>IEEE </a:t>
            </a:r>
            <a:r>
              <a:rPr lang="en-US" altLang="en-US" sz="1200" b="1" dirty="0" err="1" smtClean="0"/>
              <a:t>ResumeLab</a:t>
            </a:r>
            <a:endParaRPr lang="en-US" altLang="en-US" sz="1200" b="1" dirty="0" smtClean="0"/>
          </a:p>
          <a:p>
            <a:pPr marL="171450" marR="0" indent="-17145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 or curriculum vitae (CV)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Develop your resume or CV using a number of different templates geared toward technical industries, sectors, and work-experience stages.</a:t>
            </a:r>
          </a:p>
          <a:p>
            <a:pPr marL="171450" indent="-17145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your resume or CV using a number of different templates geared toward technical industries, sectors, and work-experience stages.</a:t>
            </a:r>
          </a:p>
          <a:p>
            <a:pPr marL="171450" marR="0" indent="-17145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Letters: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interview process requires various types of letters, from a cover letter to a post-interview thank you letter.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ResumeLab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help you develop these letters and assist you in communicating optimally throughout the hiring process.</a:t>
            </a:r>
          </a:p>
          <a:p>
            <a:pPr marL="171450" indent="-171450" fontAlgn="t">
              <a:buFont typeface="Wingdings" panose="05000000000000000000" pitchFamily="2" charset="2"/>
              <a:buChar char="q"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Portfolio: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your portfolio of work.</a:t>
            </a:r>
          </a:p>
          <a:p>
            <a:pPr marL="171450" indent="-171450" fontAlgn="t">
              <a:buFont typeface="Wingdings" panose="05000000000000000000" pitchFamily="2" charset="2"/>
              <a:buChar char="q"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Skills assessment: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Take a skills assessment to help you highlight skills you possess, your competency in these skills, and how your experience with these skills is unique.</a:t>
            </a:r>
          </a:p>
          <a:p>
            <a:pPr marL="171450" indent="-171450" fontAlgn="t">
              <a:buFont typeface="Wingdings" panose="05000000000000000000" pitchFamily="2" charset="2"/>
              <a:buChar char="q"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Mock interview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Perform a mock interview to help prepare for the real thing. Choose your interviewer, types of questions, and whether you want to record yourself or not.</a:t>
            </a:r>
          </a:p>
          <a:p>
            <a:pPr marL="171450" indent="-171450" fontAlgn="t">
              <a:buFont typeface="Wingdings" panose="05000000000000000000" pitchFamily="2" charset="2"/>
              <a:buChar char="q"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resume: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Create a video resume or use the video function to record a custom video message to potential employers.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endParaRPr lang="en-US" altLang="en-US" sz="1200" b="1" dirty="0" smtClean="0"/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1200" b="1" dirty="0" smtClean="0"/>
              <a:t>IEEE Awards &amp; Recognition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dirty="0" smtClean="0"/>
              <a:t>Recognizes the accomplishments of IEEE members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dirty="0" smtClean="0"/>
              <a:t>Enhance your resume with an IEEE scholarship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dirty="0" smtClean="0"/>
              <a:t>Examples include: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Medal of Honor and Medals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IEEE Medals are at the top of the hierarchy of awards; the IEEE Medal of Honor is the highest award. IEEE Medals embrace significant and broad IEEE interests and purposes.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 Field Awards (TFA)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IEEE TFAs are bestowed for contributions or leadership in specific fields of interest of IEEE.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Recognitions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IEEE Recognitions are comprised of Service Awards, Corporate Awards, Prize Papers, Scholarships, Honorary Memberships, and an IEEE Staff Award.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Recognition Opportunities for IEEE Members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additional opportunities to honor the accomplishments of IEEE members within IEEE organizational units and partnering societies. </a:t>
            </a:r>
            <a:endParaRPr lang="en-US" alt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09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1200" b="1" dirty="0" smtClean="0"/>
              <a:t>Continuing Education Partners Program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dirty="0" smtClean="0"/>
              <a:t>Up to a 10% discount on online degree programs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endParaRPr lang="en-US" altLang="en-US" sz="1200" dirty="0" smtClean="0"/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1200" b="1" dirty="0" smtClean="0"/>
              <a:t>Discounted Pricing for IEEE Conferences</a:t>
            </a:r>
            <a:r>
              <a:rPr lang="en-US" altLang="en-US" sz="1200" b="1" baseline="0" dirty="0" smtClean="0"/>
              <a:t> and Events</a:t>
            </a:r>
            <a:endParaRPr lang="en-US" altLang="en-US" sz="1200" b="1" dirty="0" smtClean="0"/>
          </a:p>
          <a:p>
            <a:pPr marL="0" indent="-17145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savings can be significant and easily offset the cost of membership for those who attend our conferences.</a:t>
            </a:r>
          </a:p>
          <a:p>
            <a:pPr marL="0" indent="-17145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actual savings varies by conference.</a:t>
            </a:r>
          </a:p>
          <a:p>
            <a:pPr marL="0" lvl="1" indent="-17145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Could be anywhere between $200 - $500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endParaRPr lang="en-US" altLang="en-US" sz="1200" dirty="0" smtClean="0"/>
          </a:p>
          <a:p>
            <a:r>
              <a:rPr lang="en-US" b="1" dirty="0" smtClean="0"/>
              <a:t>Online Training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 smtClean="0"/>
              <a:t>IEEE eLearning Library are online courses offered through</a:t>
            </a:r>
            <a:r>
              <a:rPr lang="en-US" baseline="0" dirty="0" smtClean="0"/>
              <a:t> the IEEE </a:t>
            </a:r>
            <a:r>
              <a:rPr lang="en-US" baseline="0" dirty="0" err="1" smtClean="0"/>
              <a:t>Xplore</a:t>
            </a:r>
            <a:r>
              <a:rPr lang="en-US" baseline="0" dirty="0" smtClean="0"/>
              <a:t> library</a:t>
            </a: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 smtClean="0"/>
              <a:t>Online tutorials enable you to get up to speed quickly on emerging technologies and trends.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 smtClean="0"/>
              <a:t>Save time and money with content delivered when you need it—no travel required.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 smtClean="0"/>
              <a:t>Learn from the leading experts in the field.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 smtClean="0"/>
              <a:t>Increase your overall knowledge beyond your specific discipline to take advantage of technology convergence opportunities in the marketplace.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 smtClean="0"/>
              <a:t>Find dynamic interface with audio, animation, engaging graphics, assessment, glossary, and references.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 smtClean="0"/>
              <a:t>Tutorial topics span a wide array of technologies including: Aerospace; Bioengineering; Communication, Networking &amp; Broadcasting; Components, Circuits, Devices &amp; Systems; Computing; Engineering Profession; General Topics for Engineers; Photonics &amp; Electro-Optics; Power, Energy &amp; Industry Applications; Robotics &amp; Control Systems; and Signal Processing &amp; Analysis.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83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0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hyperlink" Target="http://www.ieee.org/benefits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8.png"/><Relationship Id="rId2" Type="http://schemas.openxmlformats.org/officeDocument/2006/relationships/hyperlink" Target="https://ieeetv.ieee.org/channels/ieee-experience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membership" TargetMode="External"/><Relationship Id="rId2" Type="http://schemas.openxmlformats.org/officeDocument/2006/relationships/hyperlink" Target="http://www.ieee.org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eee.org/societies_communities/geo_activities/regional_world_map.html" TargetMode="External"/><Relationship Id="rId5" Type="http://schemas.openxmlformats.org/officeDocument/2006/relationships/hyperlink" Target="http://www.ieee.org/societies_communities" TargetMode="External"/><Relationship Id="rId4" Type="http://schemas.openxmlformats.org/officeDocument/2006/relationships/hyperlink" Target="http://www.ieee.org/student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vtools.ieee.org/" TargetMode="External"/><Relationship Id="rId2" Type="http://schemas.openxmlformats.org/officeDocument/2006/relationships/hyperlink" Target="http://www.ieee.org/conferences_events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ieee.org/education_careers/index.html" TargetMode="External"/><Relationship Id="rId5" Type="http://schemas.openxmlformats.org/officeDocument/2006/relationships/hyperlink" Target="http://standards.ieee.org/" TargetMode="External"/><Relationship Id="rId4" Type="http://schemas.openxmlformats.org/officeDocument/2006/relationships/hyperlink" Target="http://www.ieee.org/publications_standard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p.ieee.org/" TargetMode="External"/><Relationship Id="rId2" Type="http://schemas.openxmlformats.org/officeDocument/2006/relationships/hyperlink" Target="http://www.ieee.org/doing-good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ieeeusa.org/" TargetMode="External"/><Relationship Id="rId4" Type="http://schemas.openxmlformats.org/officeDocument/2006/relationships/hyperlink" Target="http://wie.ieee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emf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G"/><Relationship Id="rId5" Type="http://schemas.openxmlformats.org/officeDocument/2006/relationships/image" Target="../media/image32.gif"/><Relationship Id="rId4" Type="http://schemas.openxmlformats.org/officeDocument/2006/relationships/image" Target="../media/image31.jp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eeetv.ieee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-collabratec.iee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hyperlink" Target="https://ieee-collabratec.ieee.org/" TargetMode="External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hyperlink" Target="https://www.ieee.org/about/awards/index_award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education_careers/education/continuing_education/index.html" TargetMode="External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JPG"/><Relationship Id="rId5" Type="http://schemas.openxmlformats.org/officeDocument/2006/relationships/hyperlink" Target="https://www.edx.org/school/ieeex" TargetMode="External"/><Relationship Id="rId4" Type="http://schemas.openxmlformats.org/officeDocument/2006/relationships/hyperlink" Target="http://www.ieee.org/conferences_events/index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IEEE </a:t>
            </a:r>
            <a:r>
              <a:rPr lang="en-US" dirty="0" smtClean="0"/>
              <a:t>Membership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Global Benefits finder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23455" y="1369219"/>
            <a:ext cx="7891895" cy="2957513"/>
          </a:xfrm>
        </p:spPr>
        <p:txBody>
          <a:bodyPr/>
          <a:lstStyle/>
          <a:p>
            <a:r>
              <a:rPr lang="en-US" dirty="0" smtClean="0"/>
              <a:t>Access all of the benefits in previous slides</a:t>
            </a:r>
          </a:p>
          <a:p>
            <a:r>
              <a:rPr lang="en-US" dirty="0" smtClean="0"/>
              <a:t>Broken down by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Career Phase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Country</a:t>
            </a:r>
          </a:p>
          <a:p>
            <a:r>
              <a:rPr lang="en-US" dirty="0" smtClean="0"/>
              <a:t>90+ Benefits for US Members</a:t>
            </a:r>
          </a:p>
          <a:p>
            <a:r>
              <a:rPr lang="en-US" dirty="0" smtClean="0">
                <a:hlinkClick r:id="rId2"/>
              </a:rPr>
              <a:t>www.ieee.org/benefits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585" y="1283366"/>
            <a:ext cx="2618917" cy="283464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86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to see more of the IEEE Member Experience?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IEEE.tv Membership Experience Channel</a:t>
            </a:r>
            <a:endParaRPr lang="en-US" dirty="0"/>
          </a:p>
          <a:p>
            <a:r>
              <a:rPr lang="en-US" dirty="0" smtClean="0"/>
              <a:t>Follow us on Social Media: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149" y="1956538"/>
            <a:ext cx="1359674" cy="128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23" y="3842042"/>
            <a:ext cx="1885362" cy="365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2341" y="3864965"/>
            <a:ext cx="184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@</a:t>
            </a:r>
            <a:r>
              <a:rPr lang="en-US" b="1" dirty="0" err="1" smtClean="0"/>
              <a:t>IEEExp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04191" y="4388896"/>
            <a:ext cx="184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IEEE Membership 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" y="2998836"/>
            <a:ext cx="91440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47" y="3090276"/>
            <a:ext cx="731520" cy="7315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118" y="1326787"/>
            <a:ext cx="3773407" cy="281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7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35BB7-581E-8647-B3F0-DC585189ABC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IEEE Links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IEEE Main website</a:t>
            </a:r>
          </a:p>
          <a:p>
            <a:pPr lvl="1"/>
            <a:r>
              <a:rPr lang="en-US" dirty="0" smtClean="0">
                <a:hlinkClick r:id="rId2"/>
              </a:rPr>
              <a:t>www.ieee.org</a:t>
            </a: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IEEE Membership and Subscriptions</a:t>
            </a:r>
          </a:p>
          <a:p>
            <a:pPr lvl="1"/>
            <a:r>
              <a:rPr lang="en-US" dirty="0" smtClean="0">
                <a:hlinkClick r:id="rId3"/>
              </a:rPr>
              <a:t>www.ieee.org/membership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www.ieee.org/students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IEEE Societies and Communities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www.ieee.org/societies_communities</a:t>
            </a:r>
            <a:endParaRPr lang="en-US" dirty="0"/>
          </a:p>
          <a:p>
            <a:pPr marL="308372" lvl="1" indent="0">
              <a:buNone/>
            </a:pPr>
            <a:endParaRPr lang="en-US" dirty="0" smtClean="0"/>
          </a:p>
          <a:p>
            <a:r>
              <a:rPr lang="en-US" dirty="0" smtClean="0"/>
              <a:t>IEEE Region and Section Website Access</a:t>
            </a:r>
          </a:p>
          <a:p>
            <a:pPr lvl="1"/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www.ieee.org/societies_communities/geo_activities/regional_world_map.html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F742EE6-F228-A848-AAD6-425DE94CFCF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IEEE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IEEE Conferences and Events</a:t>
            </a:r>
          </a:p>
          <a:p>
            <a:pPr lvl="1"/>
            <a:r>
              <a:rPr lang="en-US" dirty="0">
                <a:hlinkClick r:id="rId2"/>
              </a:rPr>
              <a:t>http://www.ieee.org/conferences_events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https://events.vtools.ieee.org/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IEEE Publications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www.ieee.org/publications_standards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IEEE Standards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5"/>
              </a:rPr>
              <a:t>http://standards.ieee.org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IEEE Education Resources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www.ieee.org/education_careers/index.html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IEEE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Humanitarian and Philanthropic Activities</a:t>
            </a:r>
          </a:p>
          <a:p>
            <a:pPr lvl="1"/>
            <a:r>
              <a:rPr lang="en-US" dirty="0" smtClean="0">
                <a:hlinkClick r:id="rId2"/>
              </a:rPr>
              <a:t>www.ieee.org/doing-good</a:t>
            </a: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IEEE Young Professional</a:t>
            </a:r>
          </a:p>
          <a:p>
            <a:pPr lvl="1"/>
            <a:r>
              <a:rPr lang="en-US" dirty="0"/>
              <a:t> </a:t>
            </a:r>
            <a:r>
              <a:rPr lang="en-US" dirty="0" smtClean="0">
                <a:hlinkClick r:id="rId3"/>
              </a:rPr>
              <a:t>yp.ieee.org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IEEE Women In Engineering</a:t>
            </a:r>
          </a:p>
          <a:p>
            <a:pPr lvl="1"/>
            <a:r>
              <a:rPr lang="en-US" dirty="0">
                <a:hlinkClick r:id="rId4"/>
              </a:rPr>
              <a:t>w</a:t>
            </a:r>
            <a:r>
              <a:rPr lang="en-US" dirty="0" smtClean="0">
                <a:hlinkClick r:id="rId4"/>
              </a:rPr>
              <a:t>ie.ieee.org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IEEE</a:t>
            </a:r>
            <a:r>
              <a:rPr lang="sl-SI" dirty="0" smtClean="0"/>
              <a:t> </a:t>
            </a:r>
            <a:r>
              <a:rPr lang="sl-SI" dirty="0" err="1" smtClean="0"/>
              <a:t>Region</a:t>
            </a:r>
            <a:r>
              <a:rPr lang="sl-SI" dirty="0" smtClean="0"/>
              <a:t> 8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https://ieee</a:t>
            </a:r>
            <a:r>
              <a:rPr lang="sl-SI" dirty="0">
                <a:hlinkClick r:id="rId5"/>
              </a:rPr>
              <a:t>r8.</a:t>
            </a:r>
            <a:r>
              <a:rPr lang="en-US" dirty="0">
                <a:hlinkClick r:id="rId5"/>
              </a:rPr>
              <a:t>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at a Glance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575198" y="955464"/>
            <a:ext cx="6030515" cy="276999"/>
            <a:chOff x="575736" y="1516524"/>
            <a:chExt cx="8041971" cy="368059"/>
          </a:xfrm>
        </p:grpSpPr>
        <p:pic>
          <p:nvPicPr>
            <p:cNvPr id="7" name="Picture 6" descr="rule-screen-gra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69107" y="1635712"/>
              <a:ext cx="7848600" cy="18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575736" y="1516524"/>
              <a:ext cx="2285997" cy="36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 b="1">
                  <a:solidFill>
                    <a:schemeClr val="tx2"/>
                  </a:solidFill>
                </a:rPr>
                <a:t>Our Global Reach</a:t>
              </a: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1670447" y="1215148"/>
            <a:ext cx="1875234" cy="1308497"/>
            <a:chOff x="703899" y="1879485"/>
            <a:chExt cx="2499360" cy="1745034"/>
          </a:xfrm>
        </p:grpSpPr>
        <p:pic>
          <p:nvPicPr>
            <p:cNvPr id="10" name="Picture 17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899" y="1879485"/>
              <a:ext cx="2499360" cy="174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twopeopl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911" y="2863854"/>
              <a:ext cx="694267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831909" y="2059505"/>
              <a:ext cx="2143425" cy="72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50" b="1" dirty="0" smtClean="0">
                  <a:solidFill>
                    <a:schemeClr val="accent1"/>
                  </a:solidFill>
                </a:rPr>
                <a:t>420,000</a:t>
              </a:r>
              <a:r>
                <a:rPr lang="en-US" altLang="en-US" sz="1650" b="1" dirty="0">
                  <a:solidFill>
                    <a:schemeClr val="accent1"/>
                  </a:solidFill>
                </a:rPr>
                <a:t>+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75" dirty="0">
                  <a:solidFill>
                    <a:schemeClr val="accent1"/>
                  </a:solidFill>
                </a:rPr>
                <a:t>Members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1699022" y="2970129"/>
            <a:ext cx="1875234" cy="1308497"/>
            <a:chOff x="703899" y="4320426"/>
            <a:chExt cx="2499360" cy="1745034"/>
          </a:xfrm>
        </p:grpSpPr>
        <p:pic>
          <p:nvPicPr>
            <p:cNvPr id="14" name="Picture 29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899" y="4320426"/>
              <a:ext cx="2499360" cy="174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961" y="4474447"/>
              <a:ext cx="2393038" cy="98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50" b="1" dirty="0" smtClean="0">
                  <a:solidFill>
                    <a:schemeClr val="accent1"/>
                  </a:solidFill>
                </a:rPr>
                <a:t>1,800</a:t>
              </a:r>
              <a:endParaRPr lang="en-US" altLang="en-US" sz="1650" b="1" dirty="0">
                <a:solidFill>
                  <a:schemeClr val="accent1"/>
                </a:solidFill>
              </a:endParaRP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75" dirty="0">
                  <a:solidFill>
                    <a:schemeClr val="accent1"/>
                  </a:solidFill>
                </a:rPr>
                <a:t>Annual Conferences</a:t>
              </a:r>
            </a:p>
          </p:txBody>
        </p:sp>
        <p:pic>
          <p:nvPicPr>
            <p:cNvPr id="16" name="Picture 3" descr="dialog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736" y="5471927"/>
              <a:ext cx="482595" cy="487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37"/>
          <p:cNvGrpSpPr>
            <a:grpSpLocks/>
          </p:cNvGrpSpPr>
          <p:nvPr/>
        </p:nvGrpSpPr>
        <p:grpSpPr bwMode="auto">
          <a:xfrm>
            <a:off x="5679281" y="1215148"/>
            <a:ext cx="1887141" cy="1308497"/>
            <a:chOff x="6048731" y="1879485"/>
            <a:chExt cx="2516293" cy="1745034"/>
          </a:xfrm>
        </p:grpSpPr>
        <p:pic>
          <p:nvPicPr>
            <p:cNvPr id="18" name="Picture 28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664" y="1879485"/>
              <a:ext cx="2499360" cy="174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6048731" y="2059505"/>
              <a:ext cx="2408068" cy="72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50" b="1" dirty="0">
                  <a:solidFill>
                    <a:schemeClr val="accent1"/>
                  </a:solidFill>
                </a:rPr>
                <a:t>160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75" dirty="0">
                  <a:solidFill>
                    <a:schemeClr val="accent1"/>
                  </a:solidFill>
                </a:rPr>
                <a:t>Countries</a:t>
              </a:r>
            </a:p>
          </p:txBody>
        </p:sp>
        <p:pic>
          <p:nvPicPr>
            <p:cNvPr id="20" name="Picture 21" descr="globe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399" y="2792792"/>
              <a:ext cx="747268" cy="79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36"/>
          <p:cNvGrpSpPr>
            <a:grpSpLocks/>
          </p:cNvGrpSpPr>
          <p:nvPr/>
        </p:nvGrpSpPr>
        <p:grpSpPr bwMode="auto">
          <a:xfrm>
            <a:off x="3696891" y="1215148"/>
            <a:ext cx="1874044" cy="1308497"/>
            <a:chOff x="3404764" y="1879485"/>
            <a:chExt cx="2499360" cy="1745034"/>
          </a:xfrm>
        </p:grpSpPr>
        <p:pic>
          <p:nvPicPr>
            <p:cNvPr id="22" name="Picture 27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764" y="1879485"/>
              <a:ext cx="2499360" cy="174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3404764" y="2059505"/>
              <a:ext cx="2499359" cy="72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50" b="1" dirty="0">
                  <a:solidFill>
                    <a:schemeClr val="accent1"/>
                  </a:solidFill>
                </a:rPr>
                <a:t>39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75" dirty="0">
                  <a:solidFill>
                    <a:schemeClr val="accent1"/>
                  </a:solidFill>
                </a:rPr>
                <a:t>Technical Societies</a:t>
              </a:r>
            </a:p>
          </p:txBody>
        </p:sp>
        <p:pic>
          <p:nvPicPr>
            <p:cNvPr id="24" name="Picture 22" descr="atom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2970" y="2785870"/>
              <a:ext cx="749300" cy="695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40"/>
          <p:cNvGrpSpPr>
            <a:grpSpLocks/>
          </p:cNvGrpSpPr>
          <p:nvPr/>
        </p:nvGrpSpPr>
        <p:grpSpPr bwMode="auto">
          <a:xfrm>
            <a:off x="5692379" y="2970129"/>
            <a:ext cx="1874044" cy="1308497"/>
            <a:chOff x="6065664" y="4320426"/>
            <a:chExt cx="2499360" cy="1745034"/>
          </a:xfrm>
        </p:grpSpPr>
        <p:pic>
          <p:nvPicPr>
            <p:cNvPr id="26" name="Picture 31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664" y="4320426"/>
              <a:ext cx="2499360" cy="174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6116477" y="4474447"/>
              <a:ext cx="2416788" cy="98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50" b="1">
                  <a:solidFill>
                    <a:schemeClr val="accent1"/>
                  </a:solidFill>
                </a:rPr>
                <a:t>170+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75">
                  <a:solidFill>
                    <a:schemeClr val="accent1"/>
                  </a:solidFill>
                </a:rPr>
                <a:t>Top-cited Periodicals</a:t>
              </a: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6979983" y="5426636"/>
              <a:ext cx="651041" cy="48778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9" name="Picture 23" descr="book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957" y="5487609"/>
              <a:ext cx="501094" cy="36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39"/>
          <p:cNvGrpSpPr>
            <a:grpSpLocks/>
          </p:cNvGrpSpPr>
          <p:nvPr/>
        </p:nvGrpSpPr>
        <p:grpSpPr bwMode="auto">
          <a:xfrm>
            <a:off x="3689748" y="2970129"/>
            <a:ext cx="1888331" cy="1308497"/>
            <a:chOff x="3396297" y="4320426"/>
            <a:chExt cx="2516973" cy="1745034"/>
          </a:xfrm>
        </p:grpSpPr>
        <p:pic>
          <p:nvPicPr>
            <p:cNvPr id="31" name="Picture 30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764" y="4320426"/>
              <a:ext cx="2499360" cy="174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3396297" y="4474447"/>
              <a:ext cx="2516973" cy="98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50" b="1" dirty="0" smtClean="0">
                  <a:solidFill>
                    <a:schemeClr val="accent1"/>
                  </a:solidFill>
                </a:rPr>
                <a:t>4,000,000</a:t>
              </a:r>
              <a:r>
                <a:rPr lang="en-US" altLang="en-US" sz="1650" b="1" dirty="0">
                  <a:solidFill>
                    <a:schemeClr val="accent1"/>
                  </a:solidFill>
                </a:rPr>
                <a:t>+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75" dirty="0">
                  <a:solidFill>
                    <a:schemeClr val="accent1"/>
                  </a:solidFill>
                </a:rPr>
                <a:t>Technical Documents</a:t>
              </a:r>
            </a:p>
          </p:txBody>
        </p:sp>
        <p:pic>
          <p:nvPicPr>
            <p:cNvPr id="33" name="Picture 32" descr="document-gray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1139" y="5437452"/>
              <a:ext cx="372301" cy="487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1568054" y="2637943"/>
            <a:ext cx="6037659" cy="276999"/>
            <a:chOff x="567270" y="3878784"/>
            <a:chExt cx="8050437" cy="368059"/>
          </a:xfrm>
        </p:grpSpPr>
        <p:pic>
          <p:nvPicPr>
            <p:cNvPr id="35" name="Picture 26" descr="rule-screen-gra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69107" y="3984391"/>
              <a:ext cx="7848600" cy="18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567270" y="3878784"/>
              <a:ext cx="2836941" cy="3680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 b="1">
                  <a:solidFill>
                    <a:schemeClr val="accent1"/>
                  </a:solidFill>
                </a:rPr>
                <a:t>Our Technical Breadth</a:t>
              </a:r>
            </a:p>
          </p:txBody>
        </p:sp>
      </p:grpSp>
      <p:pic>
        <p:nvPicPr>
          <p:cNvPr id="44" name="Picture 2" descr="IEEE Region Ma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224" y="1190712"/>
            <a:ext cx="6113466" cy="3108960"/>
          </a:xfrm>
          <a:prstGeom prst="rect">
            <a:avLst/>
          </a:prstGeom>
          <a:noFill/>
        </p:spPr>
      </p:pic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1865815" y="1981929"/>
            <a:ext cx="1767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 smtClean="0"/>
              <a:t>Regions </a:t>
            </a:r>
            <a:r>
              <a:rPr lang="en-US" altLang="en-US" sz="2000" b="1" dirty="0"/>
              <a:t>1 - 6</a:t>
            </a:r>
          </a:p>
        </p:txBody>
      </p:sp>
      <p:sp>
        <p:nvSpPr>
          <p:cNvPr id="46" name="TextBox 15"/>
          <p:cNvSpPr txBox="1">
            <a:spLocks noChangeArrowheads="1"/>
          </p:cNvSpPr>
          <p:nvPr/>
        </p:nvSpPr>
        <p:spPr bwMode="auto">
          <a:xfrm>
            <a:off x="2653628" y="1640793"/>
            <a:ext cx="1193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 b="1" dirty="0" smtClean="0"/>
              <a:t>Region 7</a:t>
            </a:r>
            <a:endParaRPr lang="en-US" altLang="en-US" sz="1800" b="1" dirty="0"/>
          </a:p>
        </p:txBody>
      </p:sp>
      <p:sp>
        <p:nvSpPr>
          <p:cNvPr id="47" name="TextBox 17"/>
          <p:cNvSpPr txBox="1">
            <a:spLocks noChangeArrowheads="1"/>
          </p:cNvSpPr>
          <p:nvPr/>
        </p:nvSpPr>
        <p:spPr bwMode="auto">
          <a:xfrm>
            <a:off x="2822242" y="2923813"/>
            <a:ext cx="1355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 smtClean="0"/>
              <a:t>Region 9</a:t>
            </a:r>
            <a:endParaRPr lang="en-US" altLang="en-US" sz="2000" b="1" dirty="0"/>
          </a:p>
        </p:txBody>
      </p:sp>
      <p:sp>
        <p:nvSpPr>
          <p:cNvPr id="48" name="TextBox 23"/>
          <p:cNvSpPr txBox="1">
            <a:spLocks noChangeArrowheads="1"/>
          </p:cNvSpPr>
          <p:nvPr/>
        </p:nvSpPr>
        <p:spPr bwMode="auto">
          <a:xfrm>
            <a:off x="4149933" y="1994755"/>
            <a:ext cx="13311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 smtClean="0"/>
              <a:t>Region 8</a:t>
            </a:r>
            <a:endParaRPr lang="en-US" altLang="en-US" sz="2000" b="1" dirty="0"/>
          </a:p>
        </p:txBody>
      </p:sp>
      <p:sp>
        <p:nvSpPr>
          <p:cNvPr id="49" name="TextBox 24"/>
          <p:cNvSpPr txBox="1">
            <a:spLocks noChangeArrowheads="1"/>
          </p:cNvSpPr>
          <p:nvPr/>
        </p:nvSpPr>
        <p:spPr bwMode="auto">
          <a:xfrm>
            <a:off x="6357983" y="2472685"/>
            <a:ext cx="1451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 smtClean="0"/>
              <a:t>Region 10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541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Branch: </a:t>
            </a:r>
            <a:r>
              <a:rPr lang="sl-SI" dirty="0" err="1" smtClean="0"/>
              <a:t>University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Maribor IEEE </a:t>
            </a:r>
            <a:r>
              <a:rPr lang="sl-SI" dirty="0" err="1" smtClean="0"/>
              <a:t>Student</a:t>
            </a:r>
            <a:r>
              <a:rPr lang="sl-SI" dirty="0" smtClean="0"/>
              <a:t> </a:t>
            </a:r>
            <a:r>
              <a:rPr lang="sl-SI" dirty="0" err="1" smtClean="0"/>
              <a:t>Branch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IEEE Section: </a:t>
            </a:r>
            <a:r>
              <a:rPr lang="sl-SI" dirty="0" smtClean="0"/>
              <a:t>IEEE </a:t>
            </a:r>
            <a:r>
              <a:rPr lang="sl-SI" dirty="0" err="1" smtClean="0"/>
              <a:t>Slovenia</a:t>
            </a:r>
            <a:r>
              <a:rPr lang="sl-SI" dirty="0" smtClean="0"/>
              <a:t> </a:t>
            </a:r>
            <a:r>
              <a:rPr lang="sl-SI" dirty="0" err="1" smtClean="0"/>
              <a:t>Section</a:t>
            </a:r>
            <a:r>
              <a:rPr lang="sl-SI" dirty="0" smtClean="0"/>
              <a:t>, http://www.ieee.si/</a:t>
            </a:r>
            <a:endParaRPr lang="en-US" dirty="0"/>
          </a:p>
          <a:p>
            <a:r>
              <a:rPr lang="sl-SI" dirty="0" smtClean="0"/>
              <a:t>5 </a:t>
            </a:r>
            <a:r>
              <a:rPr lang="en-US" dirty="0" smtClean="0"/>
              <a:t>Technical Societies Chapters, including: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Affinity </a:t>
            </a:r>
            <a:r>
              <a:rPr lang="en-US" dirty="0" smtClean="0"/>
              <a:t>Groups: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Local Member Experience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IEEE Local Volunteer &amp; Member </a:t>
            </a:r>
            <a:r>
              <a:rPr lang="en-US" dirty="0" smtClean="0"/>
              <a:t>Efforts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554" y="3665287"/>
            <a:ext cx="106137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8" y="3711007"/>
            <a:ext cx="1263781" cy="731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8" y="2421906"/>
            <a:ext cx="1524000" cy="5486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83" y="2386859"/>
            <a:ext cx="1635646" cy="731520"/>
          </a:xfrm>
          <a:prstGeom prst="rect">
            <a:avLst/>
          </a:prstGeom>
        </p:spPr>
      </p:pic>
      <p:pic>
        <p:nvPicPr>
          <p:cNvPr id="4098" name="Picture 2" descr="http://ieee-cas.org/sites/ieee-cas.org/themes/ieeeca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2421906"/>
            <a:ext cx="751824" cy="75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ieee-pes.org/images/files/logos/ieee-power-energy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87" y="2222201"/>
            <a:ext cx="2005375" cy="115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eee-edusociety.org/sites/ieee-edusociety.org/files/edsoc-logo-v2-1_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61" y="3069164"/>
            <a:ext cx="2149475" cy="24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72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Interest Memberships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IEEE Society Membership</a:t>
            </a:r>
          </a:p>
          <a:p>
            <a:r>
              <a:rPr lang="en-US" dirty="0"/>
              <a:t>IEEE Standards Association</a:t>
            </a:r>
          </a:p>
          <a:p>
            <a:r>
              <a:rPr lang="en-US" dirty="0"/>
              <a:t>IEEE Women in </a:t>
            </a:r>
            <a:r>
              <a:rPr lang="en-US" dirty="0" smtClean="0"/>
              <a:t>Engineering</a:t>
            </a:r>
          </a:p>
          <a:p>
            <a:r>
              <a:rPr lang="en-US" dirty="0" smtClean="0"/>
              <a:t>Affinity Groups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Young Professionals</a:t>
            </a:r>
          </a:p>
          <a:p>
            <a:pPr lvl="1"/>
            <a:r>
              <a:rPr lang="en-US" dirty="0" smtClean="0"/>
              <a:t> Life Members</a:t>
            </a:r>
            <a:endParaRPr lang="en-US" dirty="0"/>
          </a:p>
          <a:p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8467590-0BC9-4B4A-95A3-307D97AD4B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7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57" y="2886092"/>
            <a:ext cx="1533099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t="11800" r="14400" b="8200"/>
          <a:stretch>
            <a:fillRect/>
          </a:stretch>
        </p:blipFill>
        <p:spPr bwMode="auto">
          <a:xfrm>
            <a:off x="6680752" y="1242553"/>
            <a:ext cx="1746426" cy="1463040"/>
          </a:xfrm>
          <a:prstGeom prst="rect">
            <a:avLst/>
          </a:prstGeom>
          <a:ln>
            <a:noFill/>
          </a:ln>
          <a:effectLst/>
          <a:scene3d>
            <a:camera prst="perspectiveLeft" fov="0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78" y="1242553"/>
            <a:ext cx="1858301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79" y="2886092"/>
            <a:ext cx="2211619" cy="1280160"/>
          </a:xfrm>
          <a:prstGeom prst="rect">
            <a:avLst/>
          </a:prstGeom>
        </p:spPr>
      </p:pic>
      <p:pic>
        <p:nvPicPr>
          <p:cNvPr id="10" name="Picture 2" descr="http://www.aleszamuda.si/w/wp-content/uploads/photo-gallery/in-media/in-media-yfr-2016icelan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3252967"/>
            <a:ext cx="3832777" cy="141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Technically Current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63688" y="1369219"/>
            <a:ext cx="3951662" cy="2844404"/>
          </a:xfrm>
        </p:spPr>
        <p:txBody>
          <a:bodyPr/>
          <a:lstStyle/>
          <a:p>
            <a:r>
              <a:rPr lang="en-US" dirty="0"/>
              <a:t>Subscriptions to:</a:t>
            </a:r>
          </a:p>
          <a:p>
            <a:pPr lvl="1"/>
            <a:r>
              <a:rPr lang="en-US" dirty="0"/>
              <a:t> IEEE Spectrum</a:t>
            </a:r>
          </a:p>
          <a:p>
            <a:pPr lvl="1"/>
            <a:r>
              <a:rPr lang="en-US" dirty="0"/>
              <a:t> The Institute</a:t>
            </a:r>
          </a:p>
          <a:p>
            <a:r>
              <a:rPr lang="en-US" dirty="0"/>
              <a:t>Discounts on </a:t>
            </a:r>
          </a:p>
          <a:p>
            <a:pPr lvl="1"/>
            <a:r>
              <a:rPr lang="en-US" dirty="0"/>
              <a:t> IEEE </a:t>
            </a:r>
            <a:r>
              <a:rPr lang="en-US" dirty="0" err="1"/>
              <a:t>Xplore</a:t>
            </a:r>
            <a:r>
              <a:rPr lang="en-US" dirty="0"/>
              <a:t> Articles</a:t>
            </a:r>
          </a:p>
          <a:p>
            <a:pPr lvl="1"/>
            <a:r>
              <a:rPr lang="en-US" dirty="0"/>
              <a:t> IEEE-Wiley eBooks</a:t>
            </a:r>
          </a:p>
          <a:p>
            <a:pPr lvl="1"/>
            <a:r>
              <a:rPr lang="en-US" dirty="0"/>
              <a:t> IEEE Events &amp; Conferences</a:t>
            </a:r>
          </a:p>
          <a:p>
            <a:r>
              <a:rPr lang="en-US" dirty="0" smtClean="0">
                <a:hlinkClick r:id="rId3"/>
              </a:rPr>
              <a:t>IEEE.tv</a:t>
            </a:r>
            <a:r>
              <a:rPr lang="en-US" dirty="0" smtClean="0"/>
              <a:t> - </a:t>
            </a:r>
            <a:r>
              <a:rPr lang="en-US" dirty="0">
                <a:ea typeface="ＭＳ Ｐゴシック" charset="0"/>
              </a:rPr>
              <a:t>IEEE’s Internet </a:t>
            </a:r>
            <a:r>
              <a:rPr lang="en-US" dirty="0" smtClean="0">
                <a:ea typeface="ＭＳ Ｐゴシック" charset="0"/>
              </a:rPr>
              <a:t>television network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6000" r="11360" b="7399"/>
          <a:stretch>
            <a:fillRect/>
          </a:stretch>
        </p:blipFill>
        <p:spPr bwMode="auto">
          <a:xfrm>
            <a:off x="545735" y="1233488"/>
            <a:ext cx="2096226" cy="16459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/>
          <a:srcRect l="8160" t="12399" r="13600" b="10001"/>
          <a:stretch>
            <a:fillRect/>
          </a:stretch>
        </p:blipFill>
        <p:spPr bwMode="auto">
          <a:xfrm>
            <a:off x="628858" y="3068717"/>
            <a:ext cx="2079720" cy="16459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9200" r="15840" b="10001"/>
          <a:stretch>
            <a:fillRect/>
          </a:stretch>
        </p:blipFill>
        <p:spPr bwMode="auto">
          <a:xfrm>
            <a:off x="2094601" y="1953578"/>
            <a:ext cx="2138869" cy="1645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HeroicExtremeLeftFacing" fov="4200000">
              <a:rot lat="0" lon="0" rev="2159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07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550" b="1" kern="1200" dirty="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rPr>
              <a:t>Professional</a:t>
            </a:r>
            <a:r>
              <a:rPr lang="en-US" dirty="0" smtClean="0"/>
              <a:t> </a:t>
            </a:r>
            <a:r>
              <a:rPr lang="en-US" sz="2550" b="1" kern="1200" dirty="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rPr>
              <a:t>Networking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5596890" y="1308022"/>
            <a:ext cx="3886200" cy="2844404"/>
          </a:xfrm>
        </p:spPr>
        <p:txBody>
          <a:bodyPr/>
          <a:lstStyle/>
          <a:p>
            <a:r>
              <a:rPr lang="en-US" dirty="0"/>
              <a:t>Local </a:t>
            </a:r>
            <a:r>
              <a:rPr lang="en-US" dirty="0" smtClean="0"/>
              <a:t>Section, Society Chapter and Student Branch Meetings &amp; Events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hlinkClick r:id="rId3"/>
              </a:rPr>
              <a:t>IEEE </a:t>
            </a:r>
            <a:r>
              <a:rPr lang="en-US" dirty="0" err="1" smtClean="0">
                <a:hlinkClick r:id="rId3"/>
              </a:rPr>
              <a:t>Collabratec</a:t>
            </a:r>
            <a:r>
              <a:rPr lang="en-US" baseline="30000" dirty="0" err="1" smtClean="0">
                <a:hlinkClick r:id="rId3"/>
              </a:rPr>
              <a:t>TM</a:t>
            </a:r>
            <a:endParaRPr lang="en-US" baseline="30000" dirty="0" smtClean="0"/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 smtClean="0"/>
              <a:t>Volunteering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36" y="3649506"/>
            <a:ext cx="3200401" cy="100584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" y="1188246"/>
            <a:ext cx="5589085" cy="340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3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550" b="1" kern="1200" dirty="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rPr>
              <a:t>Career</a:t>
            </a:r>
            <a:r>
              <a:rPr lang="en-US" dirty="0"/>
              <a:t> </a:t>
            </a:r>
            <a:r>
              <a:rPr lang="en-US" sz="2550" b="1" kern="1200" dirty="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rPr>
              <a:t>Development</a:t>
            </a:r>
            <a:r>
              <a:rPr lang="en-US" dirty="0" smtClean="0"/>
              <a:t> </a:t>
            </a:r>
            <a:r>
              <a:rPr lang="en-US" sz="2550" b="1" kern="1200" dirty="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rPr>
              <a:t>&amp;</a:t>
            </a:r>
            <a:r>
              <a:rPr lang="en-US" dirty="0" smtClean="0"/>
              <a:t> </a:t>
            </a:r>
            <a:r>
              <a:rPr lang="en-US" sz="2550" b="1" kern="1200" dirty="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rPr>
              <a:t>Services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IEEE </a:t>
            </a:r>
            <a:r>
              <a:rPr lang="en-US" dirty="0" err="1" smtClean="0"/>
              <a:t>JobSite</a:t>
            </a:r>
            <a:r>
              <a:rPr lang="en-US" dirty="0" smtClean="0"/>
              <a:t> w/ Career Alert</a:t>
            </a:r>
          </a:p>
          <a:p>
            <a:r>
              <a:rPr lang="en-US" dirty="0"/>
              <a:t>IEEE </a:t>
            </a:r>
            <a:r>
              <a:rPr lang="en-US" dirty="0" smtClean="0"/>
              <a:t>Mentoring via </a:t>
            </a:r>
            <a:r>
              <a:rPr lang="en-US" dirty="0">
                <a:hlinkClick r:id="rId3"/>
              </a:rPr>
              <a:t>IEEE </a:t>
            </a:r>
            <a:r>
              <a:rPr lang="en-US" dirty="0" err="1">
                <a:hlinkClick r:id="rId3"/>
              </a:rPr>
              <a:t>Collabratec</a:t>
            </a:r>
            <a:r>
              <a:rPr lang="en-US" baseline="30000" dirty="0" err="1">
                <a:hlinkClick r:id="rId3"/>
              </a:rPr>
              <a:t>TM</a:t>
            </a:r>
            <a:endParaRPr lang="en-US" dirty="0"/>
          </a:p>
          <a:p>
            <a:r>
              <a:rPr lang="en-US" dirty="0" smtClean="0"/>
              <a:t>IEEE </a:t>
            </a:r>
            <a:r>
              <a:rPr lang="en-US" dirty="0" err="1" smtClean="0"/>
              <a:t>ResumeLab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IEEE Awards &amp;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1369219"/>
            <a:ext cx="1882313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42" y="3397538"/>
            <a:ext cx="3206406" cy="73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22" y="1402470"/>
            <a:ext cx="1727317" cy="1737360"/>
          </a:xfrm>
          <a:prstGeom prst="rect">
            <a:avLst/>
          </a:prstGeom>
        </p:spPr>
      </p:pic>
      <p:pic>
        <p:nvPicPr>
          <p:cNvPr id="2054" name="Picture 6" descr="http://www.aleszamuda.si/w/wp-content/uploads/photo-gallery/in-media/IEEE-SPC-2007-winner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7" y="2916987"/>
            <a:ext cx="3011783" cy="169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7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550" b="1" kern="1200" dirty="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rPr>
              <a:t>Continuing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>
                <a:hlinkClick r:id="rId3"/>
              </a:rPr>
              <a:t>Continuing Education Partners Program</a:t>
            </a:r>
            <a:endParaRPr lang="en-US" altLang="en-US" dirty="0"/>
          </a:p>
          <a:p>
            <a:r>
              <a:rPr lang="en-US" altLang="en-US" dirty="0"/>
              <a:t>Discounted Pricing for </a:t>
            </a:r>
            <a:r>
              <a:rPr lang="en-US" altLang="en-US" dirty="0">
                <a:hlinkClick r:id="rId4"/>
              </a:rPr>
              <a:t>IEEE Conferences and Events</a:t>
            </a:r>
            <a:endParaRPr lang="en-US" altLang="en-US" dirty="0"/>
          </a:p>
          <a:p>
            <a:r>
              <a:rPr lang="en-US" altLang="en-US" dirty="0"/>
              <a:t>Online Training </a:t>
            </a:r>
            <a:endParaRPr lang="en-US" altLang="en-US" dirty="0">
              <a:hlinkClick r:id=""/>
            </a:endParaRPr>
          </a:p>
          <a:p>
            <a:pPr lvl="1"/>
            <a:r>
              <a:rPr lang="en-US" altLang="en-US" dirty="0" smtClean="0">
                <a:hlinkClick r:id=""/>
              </a:rPr>
              <a:t>IEEE </a:t>
            </a:r>
            <a:r>
              <a:rPr lang="en-US" altLang="en-US" dirty="0">
                <a:hlinkClick r:id=""/>
              </a:rPr>
              <a:t>eLearning Library</a:t>
            </a:r>
            <a:endParaRPr lang="en-US" altLang="en-US" dirty="0"/>
          </a:p>
          <a:p>
            <a:pPr lvl="1"/>
            <a:r>
              <a:rPr lang="en-US" altLang="en-US" dirty="0" err="1" smtClean="0">
                <a:hlinkClick r:id="rId5"/>
              </a:rPr>
              <a:t>IEEEx</a:t>
            </a:r>
            <a:r>
              <a:rPr lang="en-US" altLang="en-US" dirty="0" smtClean="0">
                <a:hlinkClick r:id="rId5"/>
              </a:rPr>
              <a:t> </a:t>
            </a:r>
            <a:r>
              <a:rPr lang="en-US" altLang="en-US" dirty="0">
                <a:hlinkClick r:id="rId5"/>
              </a:rPr>
              <a:t>offered by </a:t>
            </a:r>
            <a:r>
              <a:rPr lang="en-US" altLang="en-US" dirty="0" err="1">
                <a:hlinkClick r:id="rId5"/>
              </a:rPr>
              <a:t>edX</a:t>
            </a:r>
            <a:endParaRPr lang="en-US" altLang="en-US" dirty="0"/>
          </a:p>
          <a:p>
            <a:r>
              <a:rPr lang="en-US" altLang="en-US" dirty="0"/>
              <a:t>Earn Continuing Education Units (CEUs) &amp; Professional Development Hours (PDHs)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53" y="1358180"/>
            <a:ext cx="2384558" cy="1440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32" y="2540580"/>
            <a:ext cx="2069398" cy="164592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248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550" b="1" kern="1200" dirty="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rPr>
              <a:t>Member</a:t>
            </a:r>
            <a:r>
              <a:rPr lang="en-US" dirty="0" smtClean="0"/>
              <a:t> </a:t>
            </a:r>
            <a:r>
              <a:rPr lang="en-US" sz="2550" b="1" kern="1200" dirty="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rPr>
              <a:t>Discounts/Reduced</a:t>
            </a:r>
            <a:r>
              <a:rPr lang="en-US" dirty="0" smtClean="0"/>
              <a:t> </a:t>
            </a:r>
            <a:r>
              <a:rPr lang="en-US" sz="2550" b="1" kern="1200" dirty="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rPr>
              <a:t>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Reduced rates on IEEE Products</a:t>
            </a:r>
          </a:p>
          <a:p>
            <a:pPr lvl="1"/>
            <a:r>
              <a:rPr lang="en-US" sz="1800" dirty="0"/>
              <a:t> </a:t>
            </a:r>
            <a:r>
              <a:rPr lang="en-US" dirty="0" smtClean="0"/>
              <a:t>As much as 50% off</a:t>
            </a:r>
          </a:p>
          <a:p>
            <a:r>
              <a:rPr lang="en-US" dirty="0" smtClean="0"/>
              <a:t>Member Discounts* on:</a:t>
            </a:r>
          </a:p>
          <a:p>
            <a:pPr lvl="1"/>
            <a:r>
              <a:rPr lang="en-US" sz="1800" dirty="0"/>
              <a:t> </a:t>
            </a:r>
            <a:r>
              <a:rPr lang="en-US" dirty="0" smtClean="0"/>
              <a:t>Financial Services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Insurance Services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Home &amp; office Services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Travel Services</a:t>
            </a:r>
          </a:p>
          <a:p>
            <a:pPr marL="0" indent="0">
              <a:buNone/>
            </a:pPr>
            <a:r>
              <a:rPr lang="en-US" sz="1200" dirty="0"/>
              <a:t>* Benefits vary by country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592" y="2801906"/>
            <a:ext cx="3025775" cy="13874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34" y="1394264"/>
            <a:ext cx="174389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 Master Template - WS Thin Foo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EEE Master Template - WS Thin Footer" id="{DDB377AA-D805-4A50-B709-A86BAC9769EC}" vid="{04446588-5B0D-4D14-A902-B08D49EC4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 Master Template - WS Thin Footer</Template>
  <TotalTime>335</TotalTime>
  <Words>970</Words>
  <Application>Microsoft Office PowerPoint</Application>
  <PresentationFormat>Diaprojekcija na zaslonu (16:9)</PresentationFormat>
  <Paragraphs>272</Paragraphs>
  <Slides>15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6" baseType="lpstr">
      <vt:lpstr>IEEE Master Template - WS Thin Footer</vt:lpstr>
      <vt:lpstr>Benefits of IEEE Membership</vt:lpstr>
      <vt:lpstr>IEEE at a Glance</vt:lpstr>
      <vt:lpstr>Your Local Member Experience</vt:lpstr>
      <vt:lpstr>Special Interest Memberships</vt:lpstr>
      <vt:lpstr>Stay Technically Current</vt:lpstr>
      <vt:lpstr>Professional Networking</vt:lpstr>
      <vt:lpstr>Career Development &amp; Services</vt:lpstr>
      <vt:lpstr>Continuing Education</vt:lpstr>
      <vt:lpstr>Member Discounts/Reduced Rates</vt:lpstr>
      <vt:lpstr>IEEE Global Benefits finder</vt:lpstr>
      <vt:lpstr>Want to see more of the IEEE Member Experience?</vt:lpstr>
      <vt:lpstr>Appendix</vt:lpstr>
      <vt:lpstr>Important IEEE Links</vt:lpstr>
      <vt:lpstr>Important IEEE Links</vt:lpstr>
      <vt:lpstr>Important IEEE Links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Outside the Classroom</dc:title>
  <dc:creator>Christopher Wright</dc:creator>
  <cp:lastModifiedBy>xna</cp:lastModifiedBy>
  <cp:revision>39</cp:revision>
  <dcterms:created xsi:type="dcterms:W3CDTF">2017-10-11T18:27:23Z</dcterms:created>
  <dcterms:modified xsi:type="dcterms:W3CDTF">2018-06-19T11:27:13Z</dcterms:modified>
</cp:coreProperties>
</file>